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3" r:id="rId3"/>
    <p:sldMasterId id="2147483745" r:id="rId4"/>
    <p:sldMasterId id="2147483770" r:id="rId5"/>
    <p:sldMasterId id="2147483782" r:id="rId6"/>
  </p:sldMasterIdLst>
  <p:notesMasterIdLst>
    <p:notesMasterId r:id="rId35"/>
  </p:notesMasterIdLst>
  <p:sldIdLst>
    <p:sldId id="256" r:id="rId7"/>
    <p:sldId id="259" r:id="rId8"/>
    <p:sldId id="291" r:id="rId9"/>
    <p:sldId id="262" r:id="rId10"/>
    <p:sldId id="279" r:id="rId11"/>
    <p:sldId id="292" r:id="rId12"/>
    <p:sldId id="263" r:id="rId13"/>
    <p:sldId id="266" r:id="rId14"/>
    <p:sldId id="293" r:id="rId15"/>
    <p:sldId id="294" r:id="rId16"/>
    <p:sldId id="276" r:id="rId17"/>
    <p:sldId id="290" r:id="rId18"/>
    <p:sldId id="295" r:id="rId19"/>
    <p:sldId id="296" r:id="rId20"/>
    <p:sldId id="298" r:id="rId21"/>
    <p:sldId id="282" r:id="rId22"/>
    <p:sldId id="283" r:id="rId23"/>
    <p:sldId id="285" r:id="rId24"/>
    <p:sldId id="299" r:id="rId25"/>
    <p:sldId id="287" r:id="rId26"/>
    <p:sldId id="288" r:id="rId27"/>
    <p:sldId id="300" r:id="rId28"/>
    <p:sldId id="271" r:id="rId29"/>
    <p:sldId id="289" r:id="rId30"/>
    <p:sldId id="301" r:id="rId31"/>
    <p:sldId id="302" r:id="rId32"/>
    <p:sldId id="274" r:id="rId33"/>
    <p:sldId id="27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>
        <p:scale>
          <a:sx n="53" d="100"/>
          <a:sy n="53" d="100"/>
        </p:scale>
        <p:origin x="-2070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4BE1E-5171-4EAD-91E7-86F7A7F550A6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25B4E-4003-4F91-8262-2A5010E2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25B4E-4003-4F91-8262-2A5010E28F1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7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25B4E-4003-4F91-8262-2A5010E28F1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7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80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0E99E-0299-4B8D-A420-F38B6F009F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73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093A-9B2E-481F-9F3E-2A905E0488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38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6674-799A-438E-B6A7-38699A0FBE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45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E766-77DB-4B0A-9E47-96A52AFEB0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8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1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1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27C3-B825-4376-AF09-B7FE8D7BE3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42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137B-8B3A-4210-A2A5-6E0BBFEFEB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28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F3B07-F637-484E-A577-A8F1FAD635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93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43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9A72-20AE-4697-A682-EB31885DC5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0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D21E-62F2-43B3-85BA-838DE9A65E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99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2E8F-325F-4EF6-86B4-512495D0ED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56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1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1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7BDD-6975-4415-897D-7F8F6CA12B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1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96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FA473-E6DE-4DF4-8766-D308E77C96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563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28450-E242-494F-93ED-87582227AEA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BE49-F901-4D8D-8AE6-767713D6B1C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13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263D4-D7E0-4B1D-9B15-77ABA77E6BA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080B-6548-4198-B419-9B8CAB06287D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01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2CF3-7F44-4AAB-8832-4BBD43890BC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1586-49E8-4CBE-B068-08E65991BF63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9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71D2-B754-42BA-AC6B-0308B519470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A89A2-1EA0-449E-94CE-D34208BFB6B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01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6527-C2EF-44A6-847E-1D57353BCB7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7DE23-B1B0-47E2-88DA-8DEF8899B10D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21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E6623-F102-4F36-87A3-B14790B30C7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E6001-D796-4765-818C-0D7BAC3289E1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0E61-BEE1-4415-9A70-5964FAE8EDD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4DA0C-470E-4436-BB30-5F26E1F85CFC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77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F0D1-78FD-4831-A1F0-64C5BFB64F9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CC50B-EB1A-4A11-A522-95A9F6DD848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4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D129-783B-45A2-A3B0-48F0ED79B78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0EB1-9B99-450F-A3F5-28A7EB5779D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20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6411-8550-4BFF-9C38-FE6F9608C3E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5ADA-0020-411F-AECA-8A45FC08325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49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44792-FAEB-486F-941E-2E651745F36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52815-3C77-404D-97F3-2EC82138732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72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0E99E-0299-4B8D-A420-F38B6F009F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73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093A-9B2E-481F-9F3E-2A905E0488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98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6674-799A-438E-B6A7-38699A0FBE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52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E766-77DB-4B0A-9E47-96A52AFEB0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24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0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0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27C3-B825-4376-AF09-B7FE8D7BE3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7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137B-8B3A-4210-A2A5-6E0BBFEFEB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996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F3B07-F637-484E-A577-A8F1FAD635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08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4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9A72-20AE-4697-A682-EB31885DC5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D21E-62F2-43B3-85BA-838DE9A65E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65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2E8F-325F-4EF6-86B4-512495D0ED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622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9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9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7BDD-6975-4415-897D-7F8F6CA12B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11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94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FA473-E6DE-4DF4-8766-D308E77C96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0740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97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0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7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3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8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4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9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3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0E99E-0299-4B8D-A420-F38B6F009F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650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093A-9B2E-481F-9F3E-2A905E0488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4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6674-799A-438E-B6A7-38699A0FBE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579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E766-77DB-4B0A-9E47-96A52AFEB0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40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9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9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27C3-B825-4376-AF09-B7FE8D7BE3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903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137B-8B3A-4210-A2A5-6E0BBFEFEB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585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F3B07-F637-484E-A577-A8F1FAD635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736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9A72-20AE-4697-A682-EB31885DC5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777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D21E-62F2-43B3-85BA-838DE9A65E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346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2E8F-325F-4EF6-86B4-512495D0ED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7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8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8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7BDD-6975-4415-897D-7F8F6CA12B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475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93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FA473-E6DE-4DF4-8766-D308E77C96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7821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C51D25-939D-47B4-8041-743D60A901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ACAAA-E84E-40A6-B0B5-185ABD065A98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580E9-1FDA-4A6D-B199-C4920880CCB3}" type="datetimeFigureOut">
              <a:rPr lang="vi-VN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03/12/2017</a:t>
            </a:fld>
            <a:endParaRPr lang="vi-VN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0FEEA-9684-4213-87F9-458241DDE660}" type="slidenum">
              <a:rPr lang="vi-VN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6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ACAAA-E84E-40A6-B0B5-185ABD065A98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7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8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ACAAA-E84E-40A6-B0B5-185ABD065A98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9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png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09600" y="1371600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6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lang="en-US" sz="66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6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CHUỖI NGỌC LAM</a:t>
            </a:r>
            <a:endParaRPr lang="en-US" sz="6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64" y="5022079"/>
            <a:ext cx="771525" cy="771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2" y="5022080"/>
            <a:ext cx="771525" cy="771525"/>
          </a:xfrm>
          <a:prstGeom prst="rect">
            <a:avLst/>
          </a:prstGeom>
        </p:spPr>
      </p:pic>
      <p:pic>
        <p:nvPicPr>
          <p:cNvPr id="21" name="Picture 27" descr="ANd9GcSNVcddsA42XLU4v4JZhHGIhXp7nxbV4aDuc951SbsxaDdSNq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73" y="4519949"/>
            <a:ext cx="2033155" cy="167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16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ocean-blue-pearl-necklace-with-blue-crazy-horse-jas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05531"/>
            <a:ext cx="3505200" cy="4461449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066812"/>
            <a:ext cx="5516254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Chuỗi</a:t>
            </a:r>
            <a:r>
              <a:rPr kumimoji="0" lang="en-US" sz="5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ngọc</a:t>
            </a:r>
            <a:r>
              <a:rPr kumimoji="0" lang="en-US" sz="5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lam:  </a:t>
            </a:r>
          </a:p>
        </p:txBody>
      </p:sp>
    </p:spTree>
    <p:extLst>
      <p:ext uri="{BB962C8B-B14F-4D97-AF65-F5344CB8AC3E}">
        <p14:creationId xmlns:p14="http://schemas.microsoft.com/office/powerpoint/2010/main" val="19400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929" y="3779078"/>
            <a:ext cx="916641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Lễ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Thiên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Chúa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tổ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chức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đêm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24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tháng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12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25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tháng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12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mừng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Chúa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Jê-su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đời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6" y="3"/>
            <a:ext cx="5396753" cy="3428997"/>
          </a:xfrm>
          <a:prstGeom prst="rect">
            <a:avLst/>
          </a:prstGeom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-35856" y="2740887"/>
            <a:ext cx="91664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Lễ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Nô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en: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8" y="0"/>
            <a:ext cx="4724400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4419599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447806" y="5269971"/>
            <a:ext cx="715452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500" b="1" kern="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5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kern="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5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500" b="1" kern="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5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kern="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55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26878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1" name="Group 20"/>
          <p:cNvGrpSpPr>
            <a:grpSpLocks/>
          </p:cNvGrpSpPr>
          <p:nvPr/>
        </p:nvGrpSpPr>
        <p:grpSpPr bwMode="auto">
          <a:xfrm>
            <a:off x="5267327" y="2209800"/>
            <a:ext cx="3876675" cy="4700588"/>
            <a:chOff x="5267281" y="2209800"/>
            <a:chExt cx="3876719" cy="4699993"/>
          </a:xfrm>
        </p:grpSpPr>
        <p:pic>
          <p:nvPicPr>
            <p:cNvPr id="24585" name="Picture 15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Picture 16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17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18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19" descr="r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2" name="WordArt 5"/>
          <p:cNvSpPr>
            <a:spLocks noChangeArrowheads="1" noChangeShapeType="1" noTextEdit="1"/>
          </p:cNvSpPr>
          <p:nvPr/>
        </p:nvSpPr>
        <p:spPr bwMode="auto">
          <a:xfrm>
            <a:off x="1908181" y="2362201"/>
            <a:ext cx="6095996" cy="131366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2857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đọc theo nhóm đôi</a:t>
            </a:r>
            <a:endParaRPr lang="en-US" sz="3600" kern="10" dirty="0" smtClean="0">
              <a:ln w="28575">
                <a:solidFill>
                  <a:srgbClr val="FF0066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5905" y="1557342"/>
            <a:ext cx="4400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Rectangle 5"/>
          <p:cNvSpPr>
            <a:spLocks noChangeArrowheads="1"/>
          </p:cNvSpPr>
          <p:nvPr/>
        </p:nvSpPr>
        <p:spPr bwMode="auto">
          <a:xfrm>
            <a:off x="5855083" y="1453154"/>
            <a:ext cx="3160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PHUN – TƠN O-XLƠ</a:t>
            </a:r>
          </a:p>
        </p:txBody>
      </p:sp>
      <p:grpSp>
        <p:nvGrpSpPr>
          <p:cNvPr id="14" name="Group 55"/>
          <p:cNvGrpSpPr>
            <a:grpSpLocks/>
          </p:cNvGrpSpPr>
          <p:nvPr/>
        </p:nvGrpSpPr>
        <p:grpSpPr bwMode="auto">
          <a:xfrm>
            <a:off x="1014396" y="3862435"/>
            <a:ext cx="1966915" cy="2915440"/>
            <a:chOff x="192" y="2050"/>
            <a:chExt cx="816" cy="624"/>
          </a:xfrm>
        </p:grpSpPr>
        <p:sp>
          <p:nvSpPr>
            <p:cNvPr id="15" name="Oval 56"/>
            <p:cNvSpPr>
              <a:spLocks noChangeArrowheads="1"/>
            </p:cNvSpPr>
            <p:nvPr/>
          </p:nvSpPr>
          <p:spPr bwMode="auto">
            <a:xfrm>
              <a:off x="192" y="2050"/>
              <a:ext cx="816" cy="6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pic>
          <p:nvPicPr>
            <p:cNvPr id="16" name="Picture 57" descr="girl-rea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2" t="-586" r="12486" b="8778"/>
            <a:stretch>
              <a:fillRect/>
            </a:stretch>
          </p:blipFill>
          <p:spPr bwMode="auto">
            <a:xfrm>
              <a:off x="578" y="2064"/>
              <a:ext cx="347" cy="48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8" descr="girl-read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89" b="8492"/>
            <a:stretch>
              <a:fillRect/>
            </a:stretch>
          </p:blipFill>
          <p:spPr bwMode="auto">
            <a:xfrm>
              <a:off x="275" y="2064"/>
              <a:ext cx="349" cy="48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637715" y="43710"/>
            <a:ext cx="29289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WordArt 7"/>
          <p:cNvSpPr>
            <a:spLocks noChangeArrowheads="1" noChangeShapeType="1" noTextEdit="1"/>
          </p:cNvSpPr>
          <p:nvPr/>
        </p:nvSpPr>
        <p:spPr bwMode="auto">
          <a:xfrm>
            <a:off x="1444627" y="717552"/>
            <a:ext cx="65595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Chuỗi</a:t>
            </a:r>
            <a:r>
              <a:rPr lang="en-US" sz="36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ngọc</a:t>
            </a:r>
            <a:r>
              <a:rPr lang="en-US" sz="36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lam</a:t>
            </a:r>
          </a:p>
        </p:txBody>
      </p:sp>
    </p:spTree>
    <p:extLst>
      <p:ext uri="{BB962C8B-B14F-4D97-AF65-F5344CB8AC3E}">
        <p14:creationId xmlns:p14="http://schemas.microsoft.com/office/powerpoint/2010/main" val="14743359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gradFill rotWithShape="1">
            <a:gsLst>
              <a:gs pos="0">
                <a:srgbClr val="008E40"/>
              </a:gs>
              <a:gs pos="100000">
                <a:srgbClr val="00421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mtClean="0">
                <a:solidFill>
                  <a:srgbClr val="1F497D"/>
                </a:solidFill>
                <a:cs typeface="Arial" pitchFamily="34" charset="0"/>
              </a:rPr>
              <a:t>Thứ năm ngày tháng năm 2008</a:t>
            </a:r>
          </a:p>
        </p:txBody>
      </p:sp>
      <p:sp>
        <p:nvSpPr>
          <p:cNvPr id="112643" name="Text Box 3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533400"/>
          </a:xfrm>
          <a:gradFill rotWithShape="1">
            <a:gsLst>
              <a:gs pos="0">
                <a:srgbClr val="116CFF"/>
              </a:gs>
              <a:gs pos="100000">
                <a:srgbClr val="083276"/>
              </a:gs>
            </a:gsLst>
            <a:lin ang="5400000" scaled="1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folHlink"/>
                </a:solidFill>
              </a:rPr>
              <a:t/>
            </a:r>
            <a:br>
              <a:rPr lang="en-US" sz="4000" dirty="0" smtClean="0">
                <a:solidFill>
                  <a:schemeClr val="folHlink"/>
                </a:solidFill>
              </a:rPr>
            </a:br>
            <a:r>
              <a:rPr lang="en-US" sz="4000" dirty="0" smtClean="0">
                <a:solidFill>
                  <a:schemeClr val="folHlink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chemeClr val="folHlink"/>
                </a:solidFill>
              </a:rPr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6000" b="1" dirty="0" err="1" smtClean="0">
                <a:latin typeface="Times New Roman" pitchFamily="18" charset="0"/>
              </a:rPr>
              <a:t>Chuỗi</a:t>
            </a:r>
            <a:r>
              <a:rPr lang="en-US" sz="6000" b="1" dirty="0" smtClean="0">
                <a:latin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</a:rPr>
              <a:t>ngọc</a:t>
            </a:r>
            <a:r>
              <a:rPr lang="en-US" sz="6000" b="1" dirty="0" smtClean="0">
                <a:latin typeface="Times New Roman" pitchFamily="18" charset="0"/>
              </a:rPr>
              <a:t> lam</a:t>
            </a:r>
          </a:p>
        </p:txBody>
      </p:sp>
      <p:pic>
        <p:nvPicPr>
          <p:cNvPr id="1331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69" y="5582808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4657" y="5583238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1">
            <a:gsLst>
              <a:gs pos="0">
                <a:srgbClr val="008E40"/>
              </a:gs>
              <a:gs pos="100000">
                <a:srgbClr val="00421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0" y="457200"/>
            <a:ext cx="9144000" cy="533400"/>
          </a:xfrm>
          <a:prstGeom prst="rect">
            <a:avLst/>
          </a:prstGeom>
          <a:gradFill rotWithShape="1">
            <a:gsLst>
              <a:gs pos="0">
                <a:srgbClr val="116CFF"/>
              </a:gs>
              <a:gs pos="100000">
                <a:srgbClr val="0832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FF00"/>
                </a:solidFill>
                <a:cs typeface="Arial" pitchFamily="34" charset="0"/>
              </a:rPr>
              <a:t>Tập đọc</a:t>
            </a:r>
            <a:endParaRPr lang="en-US" sz="360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3321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7832" y="3357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819402" y="2286000"/>
            <a:ext cx="2924175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HOAÏT ÑOÄNG 2 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: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304800" y="3048000"/>
            <a:ext cx="8534400" cy="3352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24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3515243807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4140" y="0"/>
            <a:ext cx="232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2144" y="786825"/>
            <a:ext cx="52592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Chuỗi</a:t>
            </a:r>
            <a:r>
              <a:rPr lang="en-US" sz="50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ngọc</a:t>
            </a:r>
            <a:r>
              <a:rPr lang="en-US" sz="50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lam</a:t>
            </a:r>
            <a:endParaRPr lang="en-US" sz="50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388" y="2514600"/>
            <a:ext cx="7848600" cy="198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3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50916" y="-4483"/>
            <a:ext cx="8313222" cy="24384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500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55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55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55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55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55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55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lang="en-US" sz="55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ai</a:t>
            </a:r>
            <a:r>
              <a:rPr lang="en-US" sz="55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  <a:endParaRPr lang="en-US" sz="55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66800" y="2743200"/>
            <a:ext cx="7682753" cy="3886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Nô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-en.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thay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nuôi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mất</a:t>
            </a:r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167244" y="2133600"/>
            <a:ext cx="1051956" cy="358140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9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66800" y="2819400"/>
            <a:ext cx="8077200" cy="381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>
              <a:spcBef>
                <a:spcPct val="50000"/>
              </a:spcBef>
            </a:pPr>
            <a:r>
              <a:rPr lang="en-US" sz="47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47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7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7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47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47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lang="en-US" sz="47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47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47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47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7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7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47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47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7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mở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khăn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tay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đổ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bàn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nắm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nói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đập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lợn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đất</a:t>
            </a:r>
            <a:r>
              <a:rPr lang="en-US" sz="47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</a:p>
          <a:p>
            <a:pPr lvl="0">
              <a:spcBef>
                <a:spcPct val="50000"/>
              </a:spcBef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154382" y="2819406"/>
            <a:ext cx="683821" cy="3176649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482" y="-304800"/>
            <a:ext cx="9139518" cy="35052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r>
              <a:rPr lang="en-US" sz="43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4300" b="1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43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  <a:p>
            <a:pPr lvl="0">
              <a:spcBef>
                <a:spcPct val="50000"/>
              </a:spcBef>
            </a:pPr>
            <a:r>
              <a:rPr lang="en-US" sz="43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Chi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tiết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</a:t>
            </a:r>
            <a:endParaRPr lang="en-US" sz="43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0" y="-76200"/>
            <a:ext cx="8915400" cy="24384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800" b="1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Thái</a:t>
            </a:r>
            <a:r>
              <a:rPr lang="en-US" sz="58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</a:t>
            </a:r>
            <a:r>
              <a:rPr lang="en-US" sz="58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58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 – e </a:t>
            </a:r>
            <a:r>
              <a:rPr lang="en-US" sz="5800" b="1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lúc</a:t>
            </a:r>
            <a:r>
              <a:rPr lang="en-US" sz="58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58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thế</a:t>
            </a:r>
            <a:r>
              <a:rPr lang="en-US" sz="58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58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</a:t>
            </a:r>
            <a:endParaRPr lang="en-US" sz="58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72738" y="2438400"/>
            <a:ext cx="7995062" cy="441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 Pi-e trầm ngâm nhìn cô bé rồi lúi húi gỡ mảnh giấy ghi giá tiền trên chuỗi ngọc lam.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228600" y="2209800"/>
            <a:ext cx="838200" cy="335181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4140" y="0"/>
            <a:ext cx="232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lang="en-US" sz="4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2144" y="786825"/>
            <a:ext cx="52592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Chuỗi</a:t>
            </a:r>
            <a:r>
              <a:rPr lang="en-US" sz="50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ngọc</a:t>
            </a:r>
            <a:r>
              <a:rPr lang="en-US" sz="50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lam</a:t>
            </a:r>
            <a:endParaRPr lang="en-US" sz="50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388" y="2514600"/>
            <a:ext cx="7848600" cy="198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6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6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783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0"/>
            <a:ext cx="9143999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" y="4995208"/>
            <a:ext cx="91260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sát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chủ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tuần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  <a:p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Chủ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gợi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nghĩ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8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04800" y="-152400"/>
            <a:ext cx="8305800" cy="2263588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55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55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55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gặp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5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 </a:t>
            </a:r>
          </a:p>
          <a:p>
            <a:endParaRPr lang="en-US" sz="55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2111188"/>
            <a:ext cx="8229600" cy="46706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xem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 ở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cửa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đây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phải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thật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Pi-e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bán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thật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ấy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45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 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249382" y="2057400"/>
            <a:ext cx="817418" cy="335379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5167" y="-76200"/>
            <a:ext cx="9058835" cy="27432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45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45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sao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nói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rằng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trả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rất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cao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81203" y="3276600"/>
            <a:ext cx="6866965" cy="2895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5500" b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 cô bé đi mua chuỗi ngọc bằng tất cả số tiền mà em </a:t>
            </a:r>
            <a:r>
              <a:rPr lang="en-US" sz="5500" b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có.</a:t>
            </a:r>
            <a:endParaRPr lang="en-US" sz="5500" b="1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756819" y="2438400"/>
            <a:ext cx="670956" cy="266700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3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gradFill rotWithShape="1">
            <a:gsLst>
              <a:gs pos="0">
                <a:srgbClr val="008E40"/>
              </a:gs>
              <a:gs pos="100000">
                <a:srgbClr val="00421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mtClean="0">
                <a:solidFill>
                  <a:srgbClr val="1F497D"/>
                </a:solidFill>
                <a:cs typeface="Arial" pitchFamily="34" charset="0"/>
              </a:rPr>
              <a:t>Thứ năm ngày tháng năm 2008</a:t>
            </a:r>
          </a:p>
        </p:txBody>
      </p:sp>
      <p:sp>
        <p:nvSpPr>
          <p:cNvPr id="112643" name="Text Box 3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533400"/>
          </a:xfrm>
          <a:gradFill rotWithShape="1">
            <a:gsLst>
              <a:gs pos="0">
                <a:srgbClr val="116CFF"/>
              </a:gs>
              <a:gs pos="100000">
                <a:srgbClr val="083276"/>
              </a:gs>
            </a:gsLst>
            <a:lin ang="5400000" scaled="1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folHlink"/>
                </a:solidFill>
              </a:rPr>
              <a:t/>
            </a:r>
            <a:br>
              <a:rPr lang="en-US" sz="4000" dirty="0" smtClean="0">
                <a:solidFill>
                  <a:schemeClr val="folHlink"/>
                </a:solidFill>
              </a:rPr>
            </a:br>
            <a:r>
              <a:rPr lang="en-US" sz="4000" dirty="0" smtClean="0">
                <a:solidFill>
                  <a:schemeClr val="folHlink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chemeClr val="folHlink"/>
                </a:solidFill>
              </a:rPr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endParaRPr lang="en-US" sz="6000" b="1" dirty="0" smtClean="0">
              <a:latin typeface="Times New Roman" pitchFamily="18" charset="0"/>
            </a:endParaRPr>
          </a:p>
        </p:txBody>
      </p:sp>
      <p:pic>
        <p:nvPicPr>
          <p:cNvPr id="21508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69" y="5582792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4649" y="5583238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gradFill rotWithShape="1">
            <a:gsLst>
              <a:gs pos="0">
                <a:srgbClr val="008E40"/>
              </a:gs>
              <a:gs pos="100000">
                <a:srgbClr val="00421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0" y="457200"/>
            <a:ext cx="9144000" cy="533400"/>
          </a:xfrm>
          <a:prstGeom prst="rect">
            <a:avLst/>
          </a:prstGeom>
          <a:gradFill rotWithShape="1">
            <a:gsLst>
              <a:gs pos="0">
                <a:srgbClr val="116CFF"/>
              </a:gs>
              <a:gs pos="100000">
                <a:srgbClr val="0832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FF00"/>
                </a:solidFill>
                <a:cs typeface="Arial" pitchFamily="34" charset="0"/>
              </a:rPr>
              <a:t>Tập đọc</a:t>
            </a:r>
            <a:endParaRPr lang="en-US" sz="360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1513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7824" y="3349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304800" y="1905000"/>
            <a:ext cx="8534400" cy="3352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24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dirty="0" smtClean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Luyện đọc diễn cảm </a:t>
            </a:r>
          </a:p>
        </p:txBody>
      </p:sp>
    </p:spTree>
    <p:extLst>
      <p:ext uri="{BB962C8B-B14F-4D97-AF65-F5344CB8AC3E}">
        <p14:creationId xmlns:p14="http://schemas.microsoft.com/office/powerpoint/2010/main" val="3941106370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41534" y="3886200"/>
            <a:ext cx="6888066" cy="182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5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sz="50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5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lang="en-US" sz="5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Pi – e , </a:t>
            </a:r>
            <a:r>
              <a:rPr lang="en-US" sz="50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lang="en-US" sz="5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50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5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5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lang="en-US" sz="5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5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48491"/>
            <a:ext cx="12192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164" y="-48491"/>
            <a:ext cx="1219200" cy="1219200"/>
          </a:xfrm>
          <a:prstGeom prst="rect">
            <a:avLst/>
          </a:prstGeom>
        </p:spPr>
      </p:pic>
      <p:pic>
        <p:nvPicPr>
          <p:cNvPr id="8" name="Picture 27" descr="ANd9GcSNVcddsA42XLU4v4JZhHGIhXp7nxbV4aDuc951SbsxaDdSNq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04" y="290625"/>
            <a:ext cx="1267196" cy="69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102224" y="585281"/>
            <a:ext cx="647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5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5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623455" y="2895600"/>
            <a:ext cx="525978" cy="1429003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19122" y="1773165"/>
            <a:ext cx="7192867" cy="16082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0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50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</a:t>
            </a:r>
            <a:r>
              <a:rPr lang="en-US" sz="5000" b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uyện</a:t>
            </a:r>
            <a:r>
              <a:rPr lang="en-US" sz="50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50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50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50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50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lang="en-US" sz="50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  <a:endParaRPr lang="en-US" sz="50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457200"/>
            <a:ext cx="9144000" cy="4038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7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7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7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7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7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sz="5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Gioan</a:t>
            </a:r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Pi – e).</a:t>
            </a:r>
            <a:endParaRPr lang="en-US" sz="5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"/>
            <a:ext cx="9144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/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Chiều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hôm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ấy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gái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nhỏ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đứng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áp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trán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tủ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kính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cửa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Pi-e,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nhìn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từng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kiếm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Bỗng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ngửng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đầu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b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xem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được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ạ?</a:t>
            </a:r>
            <a:b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Pi-e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lấy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đưa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thốt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b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Đẹp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quá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!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Xin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gói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!</a:t>
            </a:r>
            <a:b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Pi-e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ngạc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nhiên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b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Ai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sai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  <a:b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Nô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-en.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nuôi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mất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b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br>
              <a:rPr lang="en-US" sz="33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en-US" sz="3300" u="sng" dirty="0">
              <a:solidFill>
                <a:srgbClr val="FFFF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376" y="-609600"/>
            <a:ext cx="9175376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/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mở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khăn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tay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đổ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bàn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nắm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 </a:t>
            </a:r>
            <a:b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đập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lợn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đất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đấy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!</a:t>
            </a:r>
            <a:b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Pi-e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trầm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ngâm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nhìn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Rồi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lúi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húi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gỡ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mãnh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giấy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ghi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anh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 </a:t>
            </a:r>
            <a:b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b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b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Anh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đưa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gói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lụa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 </a:t>
            </a:r>
            <a:b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Đừng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đánh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rơi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nhé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!</a:t>
            </a:r>
            <a:b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mĩm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cười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rạng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rỡ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vụt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đâu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dành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vợ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chưa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cưới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mình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nhưng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rồi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tai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nạn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giao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thông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cướp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mất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anh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yêu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quý</a:t>
            </a:r>
            <a:r>
              <a:rPr lang="en-US" sz="35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endParaRPr lang="en-US" sz="3500" u="sng" dirty="0">
              <a:solidFill>
                <a:srgbClr val="FFFF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8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918460"/>
            <a:ext cx="910103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Ôn</a:t>
            </a:r>
            <a:r>
              <a:rPr lang="en-US" sz="5000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đọc</a:t>
            </a:r>
            <a:r>
              <a:rPr lang="en-US" sz="5000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5000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trả</a:t>
            </a:r>
            <a:r>
              <a:rPr lang="en-US" sz="5000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lời</a:t>
            </a:r>
            <a:r>
              <a:rPr lang="en-US" sz="5000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5000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5000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pPr lvl="2"/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lam.</a:t>
            </a:r>
          </a:p>
          <a:p>
            <a:r>
              <a:rPr lang="en-US" sz="5000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Chuẩn</a:t>
            </a:r>
            <a:r>
              <a:rPr lang="en-US" sz="5000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bị</a:t>
            </a:r>
            <a:r>
              <a:rPr lang="en-US" sz="5000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5000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pPr lvl="2"/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Hạt</a:t>
            </a: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gạo</a:t>
            </a: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làng</a:t>
            </a: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ta.</a:t>
            </a:r>
          </a:p>
          <a:p>
            <a:pPr lvl="2">
              <a:buFont typeface="Wingdings" pitchFamily="2" charset="2"/>
              <a:buNone/>
            </a:pPr>
            <a:r>
              <a:rPr lang="en-US" sz="5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		</a:t>
            </a:r>
            <a:r>
              <a:rPr lang="en-US" sz="5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Trần</a:t>
            </a:r>
            <a:r>
              <a:rPr lang="en-US" sz="5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Đăng</a:t>
            </a:r>
            <a:r>
              <a:rPr lang="en-US" sz="50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Khoa</a:t>
            </a:r>
            <a:endParaRPr lang="en-US" sz="5000" b="1" dirty="0">
              <a:solidFill>
                <a:schemeClr val="tx2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033" y="2033826"/>
            <a:ext cx="2368089" cy="8617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Dặn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dò</a:t>
            </a:r>
            <a:endParaRPr lang="en-US" sz="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651302"/>
            <a:ext cx="7848600" cy="155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tâp</a:t>
            </a:r>
            <a:r>
              <a:rPr lang="en-US" sz="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Gioan</a:t>
            </a:r>
            <a:r>
              <a:rPr lang="en-US" sz="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49" y="6206854"/>
            <a:ext cx="5020902" cy="46267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07730"/>
            <a:ext cx="8763000" cy="58168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8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524000" y="-18506"/>
            <a:ext cx="7620000" cy="6876505"/>
            <a:chOff x="1824" y="0"/>
            <a:chExt cx="3936" cy="4320"/>
          </a:xfrm>
        </p:grpSpPr>
        <p:pic>
          <p:nvPicPr>
            <p:cNvPr id="5" name="Picture 4" descr="Copy of td1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98"/>
              <a:ext cx="3888" cy="2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td1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" y="0"/>
              <a:ext cx="1372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V="1">
              <a:off x="1824" y="1872"/>
              <a:ext cx="2628" cy="72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rgbClr val="B4DCFA"/>
                </a:solidFill>
              </a:endParaRPr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-76200" y="-107098"/>
            <a:ext cx="6431930" cy="3155098"/>
          </a:xfrm>
          <a:prstGeom prst="cloudCallout">
            <a:avLst>
              <a:gd name="adj1" fmla="val -24707"/>
              <a:gd name="adj2" fmla="val 686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ai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đang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76" y="3401587"/>
            <a:ext cx="1143000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10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590800" y="76200"/>
            <a:ext cx="40005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u="sng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Tập </a:t>
            </a:r>
            <a:r>
              <a:rPr lang="vi-VN" sz="3600" b="1" i="1" u="sng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đọc</a:t>
            </a:r>
            <a:r>
              <a:rPr lang="en-US" sz="3600" b="1" i="1" u="sng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5</a:t>
            </a:r>
            <a:endParaRPr lang="en-US" sz="3600" b="1" i="1" u="sng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/>
              <a:cs typeface="Times New Roman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81000" y="1905000"/>
            <a:ext cx="8382000" cy="35814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</a:bodyPr>
          <a:lstStyle/>
          <a:p>
            <a:pPr algn="ctr"/>
            <a:r>
              <a: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CHUỖI NGỌC LAM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10200" y="5576954"/>
            <a:ext cx="3886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PHUN-TƠN 0-XLƠ</a:t>
            </a:r>
          </a:p>
        </p:txBody>
      </p:sp>
    </p:spTree>
    <p:extLst>
      <p:ext uri="{BB962C8B-B14F-4D97-AF65-F5344CB8AC3E}">
        <p14:creationId xmlns:p14="http://schemas.microsoft.com/office/powerpoint/2010/main" val="24875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inh anh QUYEN S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2100" y="3355021"/>
            <a:ext cx="225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lam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9" y="4936866"/>
            <a:ext cx="1212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134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76775" y="4950912"/>
            <a:ext cx="1115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135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08000" y="0"/>
            <a:ext cx="2971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lang="en-US" sz="45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5050" y="816114"/>
            <a:ext cx="453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Chuỗi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ngọc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lam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2322" y="2493258"/>
            <a:ext cx="17355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5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5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gradFill rotWithShape="1">
            <a:gsLst>
              <a:gs pos="0">
                <a:srgbClr val="008E40"/>
              </a:gs>
              <a:gs pos="100000">
                <a:srgbClr val="00421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mtClean="0">
                <a:solidFill>
                  <a:srgbClr val="1F497D"/>
                </a:solidFill>
                <a:cs typeface="Arial" pitchFamily="34" charset="0"/>
              </a:rPr>
              <a:t>Thứ năm ngày tháng năm 2008</a:t>
            </a:r>
          </a:p>
        </p:txBody>
      </p:sp>
      <p:sp>
        <p:nvSpPr>
          <p:cNvPr id="112643" name="Text Box 3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533400"/>
          </a:xfrm>
          <a:gradFill rotWithShape="1">
            <a:gsLst>
              <a:gs pos="0">
                <a:srgbClr val="116CFF"/>
              </a:gs>
              <a:gs pos="100000">
                <a:srgbClr val="083276"/>
              </a:gs>
            </a:gsLst>
            <a:lin ang="5400000" scaled="1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folHlink"/>
                </a:solidFill>
              </a:rPr>
              <a:t/>
            </a:r>
            <a:br>
              <a:rPr lang="en-US" sz="4000" dirty="0" smtClean="0">
                <a:solidFill>
                  <a:schemeClr val="folHlink"/>
                </a:solidFill>
              </a:rPr>
            </a:br>
            <a:r>
              <a:rPr lang="en-US" sz="4000" dirty="0" smtClean="0">
                <a:solidFill>
                  <a:schemeClr val="folHlink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chemeClr val="folHlink"/>
                </a:solidFill>
              </a:rPr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6000" b="1" dirty="0" err="1" smtClean="0">
                <a:latin typeface="Times New Roman" pitchFamily="18" charset="0"/>
              </a:rPr>
              <a:t>Chuỗi</a:t>
            </a:r>
            <a:r>
              <a:rPr lang="en-US" sz="6000" b="1" dirty="0" smtClean="0">
                <a:latin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</a:rPr>
              <a:t>ngọc</a:t>
            </a:r>
            <a:r>
              <a:rPr lang="en-US" sz="6000" b="1" dirty="0" smtClean="0">
                <a:latin typeface="Times New Roman" pitchFamily="18" charset="0"/>
              </a:rPr>
              <a:t> lam</a:t>
            </a:r>
          </a:p>
        </p:txBody>
      </p:sp>
      <p:pic>
        <p:nvPicPr>
          <p:cNvPr id="819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69" y="5582828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4667" y="5583238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gradFill rotWithShape="1">
            <a:gsLst>
              <a:gs pos="0">
                <a:srgbClr val="008E40"/>
              </a:gs>
              <a:gs pos="100000">
                <a:srgbClr val="00421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0" y="457200"/>
            <a:ext cx="9144000" cy="533400"/>
          </a:xfrm>
          <a:prstGeom prst="rect">
            <a:avLst/>
          </a:prstGeom>
          <a:gradFill rotWithShape="1">
            <a:gsLst>
              <a:gs pos="0">
                <a:srgbClr val="116CFF"/>
              </a:gs>
              <a:gs pos="100000">
                <a:srgbClr val="0832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FF00"/>
                </a:solidFill>
                <a:cs typeface="Arial" pitchFamily="34" charset="0"/>
              </a:rPr>
              <a:t>Tập đọc</a:t>
            </a:r>
            <a:endParaRPr lang="en-US" sz="360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8201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7842" y="3367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819402" y="2286000"/>
            <a:ext cx="2924175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HOAÏT ÑOÄNG 1 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Franko"/>
              </a:rPr>
              <a:t>: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304800" y="3048000"/>
            <a:ext cx="8534400" cy="3352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24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dirty="0" smtClean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Luyện đọc</a:t>
            </a:r>
            <a:endParaRPr lang="en-US" sz="3600" b="1" i="1" kern="10" dirty="0" smtClean="0">
              <a:ln w="25400">
                <a:solidFill>
                  <a:srgbClr val="CC99FF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1843305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-17929" y="2"/>
            <a:ext cx="910814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55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Chia </a:t>
            </a:r>
            <a:r>
              <a:rPr lang="en-US" sz="5500" b="1" u="sng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55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5500" b="1" u="sng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Gồm</a:t>
            </a:r>
            <a:r>
              <a:rPr lang="en-US" sz="55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 sz="5500" b="1" u="sng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55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-17930" y="1828800"/>
            <a:ext cx="9108141" cy="390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5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55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1: </a:t>
            </a:r>
            <a:r>
              <a:rPr lang="en-US" sz="5500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55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đầu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cướp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mất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anh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yêu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quý</a:t>
            </a:r>
            <a:r>
              <a:rPr lang="en-US" sz="55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5500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55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55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2: </a:t>
            </a:r>
            <a:r>
              <a:rPr lang="en-US" sz="5500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55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ngày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lễ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Nô</a:t>
            </a:r>
            <a:r>
              <a:rPr lang="en-US" sz="55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-en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hết</a:t>
            </a:r>
            <a:r>
              <a:rPr lang="en-US" sz="55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500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55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5500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2" y="617913"/>
            <a:ext cx="4918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Chuỗi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ngọc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lam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-76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0935" y="1576068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>
              <a:buFontTx/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4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Luyện</a:t>
            </a:r>
            <a:r>
              <a:rPr lang="en-US" sz="4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r>
              <a:rPr lang="en-US" sz="4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7808" y="2134325"/>
            <a:ext cx="238315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Pi-e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073236" y="2097991"/>
            <a:ext cx="0" cy="323936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7804" y="2895600"/>
            <a:ext cx="307991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45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Gioan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585" y="3733811"/>
            <a:ext cx="324229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45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lúi</a:t>
            </a:r>
            <a:r>
              <a:rPr lang="en-US" sz="45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5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húi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1661" y="4572011"/>
            <a:ext cx="377372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45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tràn</a:t>
            </a:r>
            <a:r>
              <a:rPr lang="en-US" sz="45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5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1506408"/>
            <a:ext cx="3811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>
              <a:buFontTx/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4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r>
              <a:rPr lang="en-US" sz="4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endParaRPr lang="en-US" sz="4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  <p:bldP spid="22" grpId="0"/>
      <p:bldP spid="2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2" y="617913"/>
            <a:ext cx="4918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Chuỗi</a:t>
            </a:r>
            <a:r>
              <a:rPr lang="en-US" sz="40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ngọc</a:t>
            </a:r>
            <a:r>
              <a:rPr lang="en-US" sz="40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lam</a:t>
            </a:r>
            <a:endParaRPr lang="en-US" sz="40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-76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lang="en-US" sz="4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0935" y="1371600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/>
            <a:r>
              <a:rPr lang="en-US" sz="4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4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Luyện</a:t>
            </a:r>
            <a:r>
              <a:rPr lang="en-US" sz="4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r>
              <a:rPr lang="en-US" sz="4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257800" y="1930023"/>
            <a:ext cx="0" cy="491480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103495" y="1371600"/>
            <a:ext cx="3811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/>
            <a:r>
              <a:rPr lang="en-US" sz="4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4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r>
              <a:rPr lang="en-US" sz="4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endParaRPr lang="en-US" sz="4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0" y="1905006"/>
            <a:ext cx="52578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chuỗi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ngọc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Pi-e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dành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tặng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vợ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chưa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cưới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tai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nạn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giao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cướp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mất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anh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quý</a:t>
            </a: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 flipH="1">
            <a:off x="2743200" y="2057400"/>
            <a:ext cx="152400" cy="5875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 flipH="1">
            <a:off x="2209800" y="4060200"/>
            <a:ext cx="152400" cy="66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 flipH="1">
            <a:off x="1447800" y="5423658"/>
            <a:ext cx="76200" cy="67235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9"/>
          <p:cNvSpPr>
            <a:spLocks noChangeShapeType="1"/>
          </p:cNvSpPr>
          <p:nvPr/>
        </p:nvSpPr>
        <p:spPr bwMode="auto">
          <a:xfrm flipH="1">
            <a:off x="4516804" y="6109446"/>
            <a:ext cx="152400" cy="5961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 flipH="1">
            <a:off x="4570592" y="6109446"/>
            <a:ext cx="152400" cy="5961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257806" y="2351157"/>
            <a:ext cx="388620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5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Chuỗi</a:t>
            </a:r>
            <a:r>
              <a:rPr kumimoji="0" lang="en-US" sz="5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ngọc</a:t>
            </a:r>
            <a:r>
              <a:rPr kumimoji="0" lang="en-US" sz="5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lam  </a:t>
            </a: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5286626" y="4293513"/>
            <a:ext cx="37509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5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Lễ</a:t>
            </a:r>
            <a:r>
              <a:rPr kumimoji="0" lang="en-US" sz="5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Nô</a:t>
            </a:r>
            <a:r>
              <a:rPr kumimoji="0" lang="en-US" sz="5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-en:  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5286632" y="5253344"/>
            <a:ext cx="380358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5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5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đường</a:t>
            </a:r>
            <a:endParaRPr kumimoji="0" lang="en-US" sz="5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2" grpId="0"/>
      <p:bldP spid="18" grpId="0" animBg="1"/>
      <p:bldP spid="19" grpId="0" animBg="1"/>
      <p:bldP spid="20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672</TotalTime>
  <Words>658</Words>
  <Application>Microsoft Office PowerPoint</Application>
  <PresentationFormat>On-screen Show (4:3)</PresentationFormat>
  <Paragraphs>101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Slipstream</vt:lpstr>
      <vt:lpstr>2_Office Theme</vt:lpstr>
      <vt:lpstr>Office Theme</vt:lpstr>
      <vt:lpstr>3_Office Theme</vt:lpstr>
      <vt:lpstr>2_Slipstream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Chuỗi ngọc lam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Chuỗi ngọc lam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ismail - [2010]</cp:lastModifiedBy>
  <cp:revision>70</cp:revision>
  <dcterms:created xsi:type="dcterms:W3CDTF">2016-10-27T11:22:12Z</dcterms:created>
  <dcterms:modified xsi:type="dcterms:W3CDTF">2017-12-03T14:00:46Z</dcterms:modified>
</cp:coreProperties>
</file>